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82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86" r:id="rId11"/>
    <p:sldId id="293" r:id="rId12"/>
  </p:sldIdLst>
  <p:sldSz cx="9144000" cy="6858000" type="screen4x3"/>
  <p:notesSz cx="6669088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C4C4C4"/>
    <a:srgbClr val="FF7C80"/>
    <a:srgbClr val="9A0000"/>
    <a:srgbClr val="456B99"/>
    <a:srgbClr val="192E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>
      <p:cViewPr varScale="1">
        <p:scale>
          <a:sx n="113" d="100"/>
          <a:sy n="113" d="100"/>
        </p:scale>
        <p:origin x="-96" y="-150"/>
      </p:cViewPr>
      <p:guideLst>
        <p:guide orient="horz" pos="3985"/>
        <p:guide orient="horz" pos="769"/>
        <p:guide orient="horz" pos="697"/>
        <p:guide orient="horz" pos="107"/>
        <p:guide orient="horz" pos="3233"/>
        <p:guide orient="horz" pos="3165"/>
        <p:guide orient="horz" pos="1525"/>
        <p:guide orient="horz" pos="1593"/>
        <p:guide pos="1227"/>
        <p:guide pos="216"/>
        <p:guide pos="5545"/>
        <p:guide pos="3455"/>
        <p:guide pos="3387"/>
        <p:guide pos="2376"/>
        <p:guide pos="4467"/>
        <p:guide pos="45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FC8130E-6776-4EED-89F5-E0B42114049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4E93354-0B5C-4AFD-8A89-F4925E34F5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7CF60-B050-4EC9-8A52-10B84D8B1467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21E89-79F0-4D96-8D8B-CF205824E2F6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DBFA2-8503-4D76-B355-2560A95EC277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DCACC-37E5-4C55-BC4A-2704D69250A0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BA0F4-3814-4778-8033-493ED37612C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3A24D-45C7-4675-85A2-80DF8EA724A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EC092-FCA8-4151-B468-8CC27F16033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A62FF-FA2F-4252-B860-31B63AC919BF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B29E9-3316-40B8-B58E-8C7B17D7E01D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35564-B5D3-4318-9E6A-2ECD7A3EC4AC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A5595-9723-4225-8A6F-37FC2FD6BEF0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PresentationTitleJournalAndAuthor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B131B1-F1F3-4CDE-943E-F4CB99087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PresentationTitleJournalAndAuthor12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209EE6-B54E-4400-86CA-5722C5C9F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PresentationTitleJournalAndAuthor02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DCBE8-3652-4456-9D96-5746A197D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3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2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84814" y="1220788"/>
            <a:ext cx="3317874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84813" y="2527250"/>
            <a:ext cx="3317876" cy="2497188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84814" y="5130988"/>
            <a:ext cx="1606549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197725" y="5132388"/>
            <a:ext cx="1604963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1BC404-E69F-41E0-8893-65B24A1CA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4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2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84814" y="1220788"/>
            <a:ext cx="3317874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84813" y="2528888"/>
            <a:ext cx="3317876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84813" y="3829051"/>
            <a:ext cx="3317876" cy="119538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84813" y="5130988"/>
            <a:ext cx="3317876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0C020-0570-4CDF-9CB7-756FCF90E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mkPresentationTitleJournalAndAuthor05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1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84814" y="1220787"/>
            <a:ext cx="3317874" cy="2505983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84813" y="3823651"/>
            <a:ext cx="3317876" cy="119362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84813" y="5130988"/>
            <a:ext cx="3317875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33FED1-8E86-4538-ADC9-30B6E9D1C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mkPresentationTitleJournalAndAuthor06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1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84813" y="3823651"/>
            <a:ext cx="3317876" cy="250253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87988" y="1220788"/>
            <a:ext cx="3314699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84813" y="2527250"/>
            <a:ext cx="3317876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82BD21-98ED-4737-90C4-FAE56C55A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PresentationTitleJournalAndAuthor08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2900" y="1220788"/>
            <a:ext cx="3317874" cy="51054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771900" y="1220788"/>
            <a:ext cx="503078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0634F-0A70-4B37-8C25-19147B851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PresentationTitleJournalAndAuthor10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20788"/>
            <a:ext cx="4143600" cy="5105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9216" y="1220788"/>
            <a:ext cx="4143600" cy="5105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9FB831-C897-4363-A17C-89E20E71EB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PresentationTitleJournalAndAuthor11"/>
          <p:cNvSpPr txBox="1"/>
          <p:nvPr userDrawn="1"/>
        </p:nvSpPr>
        <p:spPr>
          <a:xfrm>
            <a:off x="347663" y="6446838"/>
            <a:ext cx="7896225" cy="233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endParaRPr lang="en-GB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466DC3-8873-4941-AB87-845612A82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3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12/04/2010</a:t>
            </a:r>
            <a:endParaRPr lang="en-GB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Title/Department/Archive/Author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9863"/>
            <a:ext cx="7032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20788"/>
            <a:ext cx="84597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8"/>
            <a:ext cx="2984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 smtClean="0"/>
            </a:lvl1pPr>
          </a:lstStyle>
          <a:p>
            <a:pPr>
              <a:defRPr/>
            </a:pPr>
            <a:fld id="{CD04CF0A-E13F-447F-B526-85B98247FA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5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1600">
          <a:solidFill>
            <a:schemeClr val="tx1"/>
          </a:solidFill>
          <a:latin typeface="+mn-lt"/>
        </a:defRPr>
      </a:lvl2pPr>
      <a:lvl3pPr marL="798513" indent="-211138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1400">
          <a:solidFill>
            <a:schemeClr val="tx1"/>
          </a:solidFill>
          <a:latin typeface="+mn-lt"/>
        </a:defRPr>
      </a:lvl3pPr>
      <a:lvl4pPr marL="1057275" indent="-239713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1200">
          <a:solidFill>
            <a:schemeClr val="tx1"/>
          </a:solidFill>
          <a:latin typeface="+mn-lt"/>
        </a:defRPr>
      </a:lvl4pPr>
      <a:lvl5pPr marL="1057275" indent="-239713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913" y="1416050"/>
            <a:ext cx="23907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Рулонные шторы </a:t>
            </a:r>
            <a:r>
              <a:rPr lang="en-US" b="1" smtClean="0"/>
              <a:t>RFL</a:t>
            </a:r>
            <a:endParaRPr lang="en-GB" b="1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69A963-E4B9-4605-A654-258E957824FB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96863" y="1844675"/>
          <a:ext cx="117951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1028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1086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4000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9050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02" name="TextBox 5"/>
          <p:cNvSpPr txBox="1">
            <a:spLocks noChangeArrowheads="1"/>
          </p:cNvSpPr>
          <p:nvPr/>
        </p:nvSpPr>
        <p:spPr bwMode="auto">
          <a:xfrm>
            <a:off x="347663" y="1412875"/>
            <a:ext cx="595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«Стандарт», 11 расцветок «Дизайн»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547813" y="1844675"/>
          <a:ext cx="1152525" cy="4449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Дизайн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1952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4060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4069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4073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4079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4157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4158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4159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4160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3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7338" y="2667000"/>
            <a:ext cx="3568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Point Star 12"/>
          <p:cNvSpPr/>
          <p:nvPr/>
        </p:nvSpPr>
        <p:spPr bwMode="auto">
          <a:xfrm>
            <a:off x="1154113" y="2235200"/>
            <a:ext cx="334962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1154113" y="2595563"/>
            <a:ext cx="334962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1139825" y="2957513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3419475" y="4508500"/>
            <a:ext cx="336550" cy="287338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419475" y="4052888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3419475" y="3602038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246063" y="6235700"/>
            <a:ext cx="336550" cy="287338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11188" y="6335713"/>
            <a:ext cx="1223962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accent5"/>
                </a:solidFill>
              </a:rPr>
              <a:t>н</a:t>
            </a:r>
            <a:r>
              <a:rPr lang="ru-RU" sz="1200" dirty="0">
                <a:solidFill>
                  <a:schemeClr val="accent5"/>
                </a:solidFill>
              </a:rPr>
              <a:t>а складе</a:t>
            </a:r>
          </a:p>
        </p:txBody>
      </p:sp>
      <p:sp>
        <p:nvSpPr>
          <p:cNvPr id="16440" name="TextBox 20"/>
          <p:cNvSpPr txBox="1">
            <a:spLocks noChangeArrowheads="1"/>
          </p:cNvSpPr>
          <p:nvPr/>
        </p:nvSpPr>
        <p:spPr bwMode="auto">
          <a:xfrm>
            <a:off x="252413" y="6599238"/>
            <a:ext cx="8569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16441" name="Oval 2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3450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49238" y="169863"/>
            <a:ext cx="7032625" cy="935037"/>
          </a:xfrm>
        </p:spPr>
        <p:txBody>
          <a:bodyPr/>
          <a:lstStyle/>
          <a:p>
            <a:r>
              <a:rPr lang="ru-RU" b="1" smtClean="0"/>
              <a:t>Сменные ткани для римских штор </a:t>
            </a:r>
            <a:r>
              <a:rPr lang="en-US" b="1" smtClean="0"/>
              <a:t>ZHB</a:t>
            </a:r>
            <a:endParaRPr lang="en-GB" b="1" smtClean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2B94C1-699F-41A8-A1DD-7B09F3C2C16C}" type="slidenum">
              <a:rPr lang="en-GB"/>
              <a:pPr/>
              <a:t>10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42888" y="1773238"/>
          <a:ext cx="1177925" cy="1139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33" name="TextBox 5"/>
          <p:cNvSpPr txBox="1">
            <a:spLocks noChangeArrowheads="1"/>
          </p:cNvSpPr>
          <p:nvPr/>
        </p:nvSpPr>
        <p:spPr bwMode="auto">
          <a:xfrm>
            <a:off x="257175" y="1104900"/>
            <a:ext cx="904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«Стандарт», 14 расцветок «Дизайн», </a:t>
            </a:r>
          </a:p>
          <a:p>
            <a:pPr eaLnBrk="0" hangingPunct="0">
              <a:spcBef>
                <a:spcPct val="20000"/>
              </a:spcBef>
            </a:pPr>
            <a:r>
              <a:rPr lang="ru-RU"/>
              <a:t>6 расцветок коллекции </a:t>
            </a:r>
            <a:r>
              <a:rPr lang="en-US"/>
              <a:t>Scholten &amp; Baijings</a:t>
            </a:r>
            <a:r>
              <a:rPr lang="ru-RU"/>
              <a:t> 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476375" y="1773238"/>
          <a:ext cx="1150938" cy="3790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8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Дизайн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6516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72" name="TextBox 7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pic>
        <p:nvPicPr>
          <p:cNvPr id="3487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2852738"/>
            <a:ext cx="3552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223838" y="3429000"/>
          <a:ext cx="1152525" cy="2151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364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Scholten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Baijings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92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109663"/>
            <a:ext cx="26844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93" name="Rectangle 11"/>
          <p:cNvSpPr>
            <a:spLocks noChangeArrowheads="1"/>
          </p:cNvSpPr>
          <p:nvPr/>
        </p:nvSpPr>
        <p:spPr bwMode="auto">
          <a:xfrm>
            <a:off x="6253163" y="3203575"/>
            <a:ext cx="2779712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000" i="1"/>
              <a:t>Конструкция римских штор разработана таким образом, что ткань может быть легко заменена в считанные минуты. </a:t>
            </a:r>
          </a:p>
          <a:p>
            <a:pPr eaLnBrk="0" hangingPunct="0">
              <a:spcBef>
                <a:spcPct val="20000"/>
              </a:spcBef>
            </a:pPr>
            <a:endParaRPr lang="ru-RU" sz="1000" i="1"/>
          </a:p>
          <a:p>
            <a:pPr eaLnBrk="0" hangingPunct="0">
              <a:spcBef>
                <a:spcPct val="20000"/>
              </a:spcBef>
            </a:pPr>
            <a:r>
              <a:rPr lang="ru-RU" sz="1000" i="1"/>
              <a:t>Сменные ткани открывают безграничные возможности для изменений в интерьере. Кружевные ткани помогут создать особую атмосферу в помещении, а плотные варианты штор смягчат яркий дневной свет. </a:t>
            </a:r>
          </a:p>
          <a:p>
            <a:pPr eaLnBrk="0" hangingPunct="0">
              <a:spcBef>
                <a:spcPct val="20000"/>
              </a:spcBef>
            </a:pPr>
            <a:endParaRPr lang="ru-RU" sz="1000" i="1"/>
          </a:p>
          <a:p>
            <a:pPr eaLnBrk="0" hangingPunct="0">
              <a:spcBef>
                <a:spcPct val="20000"/>
              </a:spcBef>
            </a:pPr>
            <a:r>
              <a:rPr lang="ru-RU" sz="1000" i="1"/>
              <a:t>Сменные ткани легко снимаются для чистки.</a:t>
            </a:r>
          </a:p>
        </p:txBody>
      </p:sp>
      <p:sp>
        <p:nvSpPr>
          <p:cNvPr id="34894" name="Oval 12"/>
          <p:cNvSpPr>
            <a:spLocks noChangeArrowheads="1"/>
          </p:cNvSpPr>
          <p:nvPr/>
        </p:nvSpPr>
        <p:spPr bwMode="auto">
          <a:xfrm>
            <a:off x="7389813" y="5484813"/>
            <a:ext cx="1439862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3000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Коллекция тканей для римской шторы </a:t>
            </a:r>
            <a:r>
              <a:rPr lang="en-US" b="1" smtClean="0"/>
              <a:t>Scholten &amp; Baijings</a:t>
            </a:r>
            <a:r>
              <a:rPr lang="ru-RU" b="1" smtClean="0"/>
              <a:t>*</a:t>
            </a:r>
            <a:endParaRPr lang="en-GB" b="1" smtClean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D044D6-C2BD-4740-996F-5B78A36C7438}" type="slidenum">
              <a:rPr lang="en-GB"/>
              <a:pPr/>
              <a:t>11</a:t>
            </a:fld>
            <a:endParaRPr lang="en-GB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42900" y="1220788"/>
            <a:ext cx="171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6 расцветок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42900" y="1844675"/>
          <a:ext cx="1276350" cy="2376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771"/>
              </a:tblGrid>
              <a:tr h="8083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Scholten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Baijings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n-lt"/>
                        </a:rPr>
                        <a:t>6525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88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1404938"/>
            <a:ext cx="32924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7" name="TextBox 7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pic>
        <p:nvPicPr>
          <p:cNvPr id="3688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650" y="1706563"/>
            <a:ext cx="329882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Rectangle 9"/>
          <p:cNvSpPr>
            <a:spLocks noChangeArrowheads="1"/>
          </p:cNvSpPr>
          <p:nvPr/>
        </p:nvSpPr>
        <p:spPr bwMode="auto">
          <a:xfrm>
            <a:off x="5508625" y="4476750"/>
            <a:ext cx="3421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000" i="1"/>
              <a:t>Амстердамские дизайнеры Scholten &amp; Baijings завоевали всемирное признание благодаря утонченному чувству цвета, пониманию эстетики линий и грамотной расстановке акцентов. </a:t>
            </a:r>
          </a:p>
          <a:p>
            <a:pPr eaLnBrk="0" hangingPunct="0">
              <a:spcBef>
                <a:spcPct val="20000"/>
              </a:spcBef>
            </a:pPr>
            <a:endParaRPr lang="ru-RU" sz="1000" i="1"/>
          </a:p>
          <a:p>
            <a:pPr eaLnBrk="0" hangingPunct="0">
              <a:spcBef>
                <a:spcPct val="20000"/>
              </a:spcBef>
            </a:pPr>
            <a:r>
              <a:rPr lang="ru-RU" sz="1000" i="1"/>
              <a:t>Вдохновленные небесными пейзажами в разное время суток, Scholten &amp; Baijings создали 6 потрясающих тканей для римской шторы VELUX. Градиенты цвета предрассветного и яркого полуденного неба, глубокие краски ночи - все это воплощено в тканях коллекции. </a:t>
            </a:r>
          </a:p>
        </p:txBody>
      </p:sp>
      <p:sp>
        <p:nvSpPr>
          <p:cNvPr id="36890" name="Rectangle 10"/>
          <p:cNvSpPr>
            <a:spLocks noChangeArrowheads="1"/>
          </p:cNvSpPr>
          <p:nvPr/>
        </p:nvSpPr>
        <p:spPr bwMode="auto">
          <a:xfrm>
            <a:off x="112713" y="630872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*Шолтен и Байингс</a:t>
            </a:r>
          </a:p>
        </p:txBody>
      </p:sp>
      <p:sp>
        <p:nvSpPr>
          <p:cNvPr id="36891" name="Oval 11"/>
          <p:cNvSpPr>
            <a:spLocks noChangeArrowheads="1"/>
          </p:cNvSpPr>
          <p:nvPr/>
        </p:nvSpPr>
        <p:spPr bwMode="auto">
          <a:xfrm>
            <a:off x="174625" y="4559300"/>
            <a:ext cx="1439863" cy="13636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7750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Рулонные шторы </a:t>
            </a:r>
            <a:r>
              <a:rPr lang="en-US" b="1" smtClean="0"/>
              <a:t>RHL</a:t>
            </a:r>
            <a:endParaRPr lang="en-GB" b="1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0675" y="1916113"/>
          <a:ext cx="11557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5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1028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1086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4000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9050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2E2503-D29F-49A9-9981-F3BEB130F2D6}" type="slidenum">
              <a:rPr lang="en-GB"/>
              <a:pPr/>
              <a:t>2</a:t>
            </a:fld>
            <a:endParaRPr lang="en-GB"/>
          </a:p>
        </p:txBody>
      </p:sp>
      <p:sp>
        <p:nvSpPr>
          <p:cNvPr id="18449" name="TextBox 5"/>
          <p:cNvSpPr txBox="1">
            <a:spLocks noChangeArrowheads="1"/>
          </p:cNvSpPr>
          <p:nvPr/>
        </p:nvSpPr>
        <p:spPr bwMode="auto">
          <a:xfrm>
            <a:off x="347663" y="1412875"/>
            <a:ext cx="357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</a:t>
            </a:r>
          </a:p>
        </p:txBody>
      </p:sp>
      <p:pic>
        <p:nvPicPr>
          <p:cNvPr id="1845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1550988"/>
            <a:ext cx="3046413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484313"/>
            <a:ext cx="1533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8888" y="3808413"/>
            <a:ext cx="1514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-Point Star 14"/>
          <p:cNvSpPr/>
          <p:nvPr/>
        </p:nvSpPr>
        <p:spPr bwMode="auto">
          <a:xfrm>
            <a:off x="361950" y="4086225"/>
            <a:ext cx="336550" cy="287338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7075" y="4186238"/>
            <a:ext cx="12255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accent5"/>
                </a:solidFill>
              </a:rPr>
              <a:t>н</a:t>
            </a:r>
            <a:r>
              <a:rPr lang="ru-RU" sz="1200" dirty="0">
                <a:solidFill>
                  <a:schemeClr val="accent5"/>
                </a:solidFill>
              </a:rPr>
              <a:t>а складе</a:t>
            </a:r>
          </a:p>
        </p:txBody>
      </p:sp>
      <p:sp>
        <p:nvSpPr>
          <p:cNvPr id="17" name="5-Point Star 16"/>
          <p:cNvSpPr/>
          <p:nvPr/>
        </p:nvSpPr>
        <p:spPr bwMode="auto">
          <a:xfrm>
            <a:off x="1184275" y="2289175"/>
            <a:ext cx="336550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184275" y="2655888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171575" y="3054350"/>
            <a:ext cx="336550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4787900" y="1582738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4779963" y="2362200"/>
            <a:ext cx="336550" cy="287338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789488" y="3141663"/>
            <a:ext cx="336550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8461" name="TextBox 2"/>
          <p:cNvSpPr txBox="1">
            <a:spLocks noChangeArrowheads="1"/>
          </p:cNvSpPr>
          <p:nvPr/>
        </p:nvSpPr>
        <p:spPr bwMode="auto">
          <a:xfrm>
            <a:off x="381000" y="6527800"/>
            <a:ext cx="8567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3" name="5-Point Star 22"/>
          <p:cNvSpPr/>
          <p:nvPr/>
        </p:nvSpPr>
        <p:spPr bwMode="auto">
          <a:xfrm>
            <a:off x="1176338" y="3421063"/>
            <a:ext cx="334962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787900" y="3833813"/>
            <a:ext cx="336550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8464" name="Oval 24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1900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431925"/>
            <a:ext cx="4254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BA4471-FDEB-4C3C-9D15-83CAF4B2F063}" type="slidenum">
              <a:rPr lang="en-GB"/>
              <a:pPr/>
              <a:t>3</a:t>
            </a:fld>
            <a:endParaRPr lang="en-GB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63525" y="1462088"/>
          <a:ext cx="1177925" cy="1323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1025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1085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1100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0705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7" name="TextBox 6"/>
          <p:cNvSpPr txBox="1">
            <a:spLocks noChangeArrowheads="1"/>
          </p:cNvSpPr>
          <p:nvPr/>
        </p:nvSpPr>
        <p:spPr bwMode="auto">
          <a:xfrm>
            <a:off x="279400" y="1025525"/>
            <a:ext cx="9042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«Стандарт», </a:t>
            </a:r>
            <a:r>
              <a:rPr lang="en-US"/>
              <a:t>20</a:t>
            </a:r>
            <a:r>
              <a:rPr lang="ru-RU"/>
              <a:t> расцветок «Дизайн»</a:t>
            </a:r>
            <a:r>
              <a:rPr lang="en-US"/>
              <a:t>, 12 </a:t>
            </a:r>
            <a:r>
              <a:rPr lang="ru-RU"/>
              <a:t>расцветок </a:t>
            </a:r>
            <a:r>
              <a:rPr lang="en-US"/>
              <a:t>“Disney”</a:t>
            </a:r>
            <a:endParaRPr lang="ru-RU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1558925" y="1454150"/>
          <a:ext cx="1152525" cy="5033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364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Дизайн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</a:rPr>
                        <a:t>1705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</a:rPr>
                        <a:t>2055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3009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44" name="Title 1"/>
          <p:cNvSpPr>
            <a:spLocks noGrp="1"/>
          </p:cNvSpPr>
          <p:nvPr>
            <p:ph type="title"/>
          </p:nvPr>
        </p:nvSpPr>
        <p:spPr>
          <a:xfrm>
            <a:off x="263525" y="-53975"/>
            <a:ext cx="7392988" cy="935038"/>
          </a:xfrm>
        </p:spPr>
        <p:txBody>
          <a:bodyPr/>
          <a:lstStyle/>
          <a:p>
            <a:r>
              <a:rPr lang="ru-RU" b="1" smtClean="0"/>
              <a:t>Затемняющая штора «Сиеста» </a:t>
            </a:r>
            <a:r>
              <a:rPr lang="en-US" b="1" smtClean="0"/>
              <a:t>DKL</a:t>
            </a:r>
            <a:endParaRPr lang="en-GB" b="1" smtClean="0"/>
          </a:p>
        </p:txBody>
      </p:sp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263525" y="3074988"/>
          <a:ext cx="1152525" cy="3141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364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Disney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5-Point Star 15"/>
          <p:cNvSpPr/>
          <p:nvPr/>
        </p:nvSpPr>
        <p:spPr bwMode="auto">
          <a:xfrm>
            <a:off x="249238" y="6294438"/>
            <a:ext cx="334962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31825" y="6345238"/>
            <a:ext cx="12239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accent5"/>
                </a:solidFill>
              </a:rPr>
              <a:t>н</a:t>
            </a:r>
            <a:r>
              <a:rPr lang="ru-RU" sz="1200" dirty="0">
                <a:solidFill>
                  <a:schemeClr val="accent5"/>
                </a:solidFill>
              </a:rPr>
              <a:t>а складе</a:t>
            </a:r>
          </a:p>
        </p:txBody>
      </p:sp>
      <p:sp>
        <p:nvSpPr>
          <p:cNvPr id="18" name="5-Point Star 17"/>
          <p:cNvSpPr/>
          <p:nvPr/>
        </p:nvSpPr>
        <p:spPr bwMode="auto">
          <a:xfrm>
            <a:off x="1120775" y="1773238"/>
            <a:ext cx="287338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120775" y="1989138"/>
            <a:ext cx="287338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123950" y="2278063"/>
            <a:ext cx="287338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3290888" y="3052763"/>
            <a:ext cx="287337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3290888" y="2327275"/>
            <a:ext cx="287337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pic>
        <p:nvPicPr>
          <p:cNvPr id="2058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4041775"/>
            <a:ext cx="165576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5-Point Star 24"/>
          <p:cNvSpPr/>
          <p:nvPr/>
        </p:nvSpPr>
        <p:spPr bwMode="auto">
          <a:xfrm>
            <a:off x="4422775" y="2708275"/>
            <a:ext cx="288925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pic>
        <p:nvPicPr>
          <p:cNvPr id="20584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8650" y="1447800"/>
            <a:ext cx="19097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5" name="TextBox 26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0586" name="Oval 27"/>
          <p:cNvSpPr>
            <a:spLocks noChangeArrowheads="1"/>
          </p:cNvSpPr>
          <p:nvPr/>
        </p:nvSpPr>
        <p:spPr bwMode="auto">
          <a:xfrm>
            <a:off x="5076825" y="5100638"/>
            <a:ext cx="1439863" cy="13636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4200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2771775"/>
            <a:ext cx="42560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A67DCA-60FD-436B-88D4-EFB58FFA082C}" type="slidenum">
              <a:rPr lang="en-GB"/>
              <a:pPr/>
              <a:t>4</a:t>
            </a:fld>
            <a:endParaRPr lang="en-GB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49238" y="1398588"/>
          <a:ext cx="1177925" cy="1323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1025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1085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1100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0705</a:t>
                      </a:r>
                      <a:endParaRPr lang="ru-RU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45" name="TextBox 6"/>
          <p:cNvSpPr txBox="1">
            <a:spLocks noChangeArrowheads="1"/>
          </p:cNvSpPr>
          <p:nvPr/>
        </p:nvSpPr>
        <p:spPr bwMode="auto">
          <a:xfrm>
            <a:off x="220663" y="958850"/>
            <a:ext cx="9042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«Стандарт», </a:t>
            </a:r>
            <a:r>
              <a:rPr lang="en-US"/>
              <a:t>20</a:t>
            </a:r>
            <a:r>
              <a:rPr lang="ru-RU"/>
              <a:t> расцветок «Дизайн»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1565275" y="1371600"/>
          <a:ext cx="1152525" cy="5033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364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Дизайн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</a:rPr>
                        <a:t>1705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</a:rPr>
                        <a:t>2055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3009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92" name="Title 1"/>
          <p:cNvSpPr>
            <a:spLocks noGrp="1"/>
          </p:cNvSpPr>
          <p:nvPr>
            <p:ph type="title"/>
          </p:nvPr>
        </p:nvSpPr>
        <p:spPr>
          <a:xfrm>
            <a:off x="263525" y="-53975"/>
            <a:ext cx="7392988" cy="935038"/>
          </a:xfrm>
        </p:spPr>
        <p:txBody>
          <a:bodyPr/>
          <a:lstStyle/>
          <a:p>
            <a:r>
              <a:rPr lang="ru-RU" b="1" smtClean="0"/>
              <a:t>Затемняющая штора «Дуо» </a:t>
            </a:r>
            <a:r>
              <a:rPr lang="en-US" b="1" smtClean="0"/>
              <a:t>DFD</a:t>
            </a:r>
            <a:endParaRPr lang="en-GB" b="1" smtClean="0"/>
          </a:p>
        </p:txBody>
      </p:sp>
      <p:sp>
        <p:nvSpPr>
          <p:cNvPr id="16" name="5-Point Star 15"/>
          <p:cNvSpPr/>
          <p:nvPr/>
        </p:nvSpPr>
        <p:spPr bwMode="auto">
          <a:xfrm>
            <a:off x="249238" y="6237288"/>
            <a:ext cx="334962" cy="28733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14363" y="6337300"/>
            <a:ext cx="1223962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accent5"/>
                </a:solidFill>
              </a:rPr>
              <a:t>н</a:t>
            </a:r>
            <a:r>
              <a:rPr lang="ru-RU" sz="1200" dirty="0">
                <a:solidFill>
                  <a:schemeClr val="accent5"/>
                </a:solidFill>
              </a:rPr>
              <a:t>а складе</a:t>
            </a:r>
          </a:p>
        </p:txBody>
      </p:sp>
      <p:sp>
        <p:nvSpPr>
          <p:cNvPr id="20" name="5-Point Star 19"/>
          <p:cNvSpPr/>
          <p:nvPr/>
        </p:nvSpPr>
        <p:spPr bwMode="auto">
          <a:xfrm>
            <a:off x="1082675" y="2195513"/>
            <a:ext cx="287338" cy="217487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4487863" y="4089400"/>
            <a:ext cx="288925" cy="215900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22597" name="TextBox 2"/>
          <p:cNvSpPr txBox="1">
            <a:spLocks noChangeArrowheads="1"/>
          </p:cNvSpPr>
          <p:nvPr/>
        </p:nvSpPr>
        <p:spPr bwMode="auto">
          <a:xfrm>
            <a:off x="2817813" y="1355725"/>
            <a:ext cx="42195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i="1"/>
              <a:t>коды расцветок затемняющей шторы «Дуо» – как у </a:t>
            </a:r>
            <a:r>
              <a:rPr lang="en-US" sz="1600" i="1"/>
              <a:t>DKL</a:t>
            </a:r>
            <a:endParaRPr lang="ru-RU" sz="1600" i="1"/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i="1"/>
              <a:t>штора плиссе всегда белая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i="1"/>
              <a:t>новый код шторы: </a:t>
            </a:r>
            <a:r>
              <a:rPr lang="en-US" sz="1600" i="1"/>
              <a:t>DFD M06 </a:t>
            </a:r>
            <a:r>
              <a:rPr lang="ru-RU" sz="1600" i="1">
                <a:solidFill>
                  <a:srgbClr val="FF0000"/>
                </a:solidFill>
              </a:rPr>
              <a:t>4571</a:t>
            </a:r>
            <a:r>
              <a:rPr lang="en-US" sz="1600" i="1"/>
              <a:t>S</a:t>
            </a:r>
            <a:endParaRPr lang="ru-RU" sz="1600" i="1"/>
          </a:p>
        </p:txBody>
      </p:sp>
      <p:pic>
        <p:nvPicPr>
          <p:cNvPr id="2259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363" y="1717675"/>
            <a:ext cx="18462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9" name="TextBox 13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2600" name="Oval 14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5350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Теплосберегающие шторы </a:t>
            </a:r>
            <a:r>
              <a:rPr lang="en-US" b="1" smtClean="0"/>
              <a:t>FHC</a:t>
            </a:r>
            <a:endParaRPr lang="en-GB" b="1" smtClean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B9C540-BFC3-49A8-BB09-0457211D59B0}" type="slidenum">
              <a:rPr lang="en-GB"/>
              <a:pPr/>
              <a:t>5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96863" y="1844675"/>
          <a:ext cx="1179512" cy="720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Стандарт</a:t>
                      </a:r>
                      <a:endParaRPr lang="en-GB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1045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347663" y="1412875"/>
            <a:ext cx="595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/>
              <a:t>1 расцветк</a:t>
            </a:r>
            <a:r>
              <a:rPr lang="ru-RU"/>
              <a:t>а</a:t>
            </a:r>
            <a:r>
              <a:rPr lang="en-GB"/>
              <a:t> «Стандарт», 11 расцветок «Дизайн»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547813" y="1844675"/>
          <a:ext cx="1152525" cy="4449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+mj-lt"/>
                        </a:rPr>
                        <a:t>Дизайн</a:t>
                      </a:r>
                      <a:endParaRPr lang="en-GB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1047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1049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1051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1162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1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105150"/>
            <a:ext cx="430688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25" y="1433513"/>
            <a:ext cx="22002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8" name="TextBox 20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4619" name="Oval 10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8200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1463" y="3328988"/>
            <a:ext cx="440372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Жалюзи </a:t>
            </a:r>
            <a:r>
              <a:rPr lang="en-US" b="1" smtClean="0"/>
              <a:t>PAL</a:t>
            </a:r>
            <a:endParaRPr lang="en-GB" b="1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0B6C54-4EDE-45EB-B3BD-B3A97829FD1A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96863" y="1844675"/>
          <a:ext cx="1179512" cy="720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Стандарт</a:t>
                      </a:r>
                      <a:endParaRPr lang="en-GB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7001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347663" y="1412875"/>
            <a:ext cx="595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/>
              <a:t>1 расцветка «Стандарт», 8 расцветок «Дизайн»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547813" y="1844675"/>
          <a:ext cx="1152525" cy="3336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+mj-lt"/>
                        </a:rPr>
                        <a:t>Дизайн</a:t>
                      </a:r>
                      <a:endParaRPr lang="en-GB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7061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5-Point Star 8"/>
          <p:cNvSpPr/>
          <p:nvPr/>
        </p:nvSpPr>
        <p:spPr bwMode="auto">
          <a:xfrm>
            <a:off x="315913" y="5086350"/>
            <a:ext cx="336550" cy="287338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25475" y="5189538"/>
            <a:ext cx="12239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dirty="0">
                <a:solidFill>
                  <a:schemeClr val="accent5"/>
                </a:solidFill>
              </a:rPr>
              <a:t>н</a:t>
            </a:r>
            <a:r>
              <a:rPr lang="ru-RU" sz="1200" dirty="0">
                <a:solidFill>
                  <a:schemeClr val="accent5"/>
                </a:solidFill>
              </a:rPr>
              <a:t>а складе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1116013" y="2252663"/>
            <a:ext cx="334962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3695700" y="4900613"/>
            <a:ext cx="336550" cy="288925"/>
          </a:xfrm>
          <a:prstGeom prst="star5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/>
          <a:lstStyle/>
          <a:p>
            <a:pPr eaLnBrk="0" hangingPunct="0">
              <a:spcBef>
                <a:spcPct val="20000"/>
              </a:spcBef>
              <a:defRPr/>
            </a:pPr>
            <a:endParaRPr lang="ru-RU" dirty="0" err="1">
              <a:solidFill>
                <a:schemeClr val="accent5"/>
              </a:solidFill>
            </a:endParaRPr>
          </a:p>
        </p:txBody>
      </p:sp>
      <p:pic>
        <p:nvPicPr>
          <p:cNvPr id="2666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1555750"/>
            <a:ext cx="1984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4" name="TextBox 14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6665" name="Oval 15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5050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Шторы плиссе </a:t>
            </a:r>
            <a:r>
              <a:rPr lang="en-US" b="1" smtClean="0"/>
              <a:t>FHL</a:t>
            </a:r>
            <a:endParaRPr lang="en-GB" b="1" smtClean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7AC76E-1DAE-4AF9-839F-8F87FD2CEC3A}" type="slidenum">
              <a:rPr lang="en-GB"/>
              <a:pPr/>
              <a:t>7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96863" y="1844675"/>
          <a:ext cx="1179512" cy="1768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Стандарт</a:t>
                      </a:r>
                      <a:endParaRPr lang="en-GB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1016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689" name="TextBox 5"/>
          <p:cNvSpPr txBox="1">
            <a:spLocks noChangeArrowheads="1"/>
          </p:cNvSpPr>
          <p:nvPr/>
        </p:nvSpPr>
        <p:spPr bwMode="auto">
          <a:xfrm>
            <a:off x="347663" y="1412875"/>
            <a:ext cx="595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/>
              <a:t>4 расцвет</a:t>
            </a:r>
            <a:r>
              <a:rPr lang="ru-RU"/>
              <a:t>ок</a:t>
            </a:r>
            <a:r>
              <a:rPr lang="en-GB"/>
              <a:t> «Стандарт», 11 расцветок «Дизайн»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547813" y="1844675"/>
          <a:ext cx="1152525" cy="4449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latin typeface="+mj-lt"/>
                        </a:rPr>
                        <a:t>Дизайн</a:t>
                      </a:r>
                      <a:endParaRPr lang="en-GB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1267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71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338513"/>
            <a:ext cx="4427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1457325"/>
            <a:ext cx="2409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0" name="TextBox 10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sp>
        <p:nvSpPr>
          <p:cNvPr id="28721" name="Oval 9"/>
          <p:cNvSpPr>
            <a:spLocks noChangeArrowheads="1"/>
          </p:cNvSpPr>
          <p:nvPr/>
        </p:nvSpPr>
        <p:spPr bwMode="auto">
          <a:xfrm>
            <a:off x="7019925" y="50133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7350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ru-RU" b="1" smtClean="0"/>
              <a:t>Новая римская штора </a:t>
            </a:r>
            <a:r>
              <a:rPr lang="en-US" b="1" smtClean="0"/>
              <a:t>FHB</a:t>
            </a:r>
            <a:endParaRPr lang="en-GB" b="1" smtClean="0"/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C73478-E6D3-4BFC-8BD4-97F765B3DF4D}" type="slidenum">
              <a:rPr lang="en-GB"/>
              <a:pPr/>
              <a:t>8</a:t>
            </a:fld>
            <a:endParaRPr lang="en-GB"/>
          </a:p>
        </p:txBody>
      </p:sp>
      <p:sp>
        <p:nvSpPr>
          <p:cNvPr id="7" name="object 3"/>
          <p:cNvSpPr txBox="1"/>
          <p:nvPr/>
        </p:nvSpPr>
        <p:spPr>
          <a:xfrm>
            <a:off x="539750" y="1235075"/>
            <a:ext cx="8251825" cy="249238"/>
          </a:xfrm>
          <a:prstGeom prst="rect">
            <a:avLst/>
          </a:prstGeom>
          <a:solidFill>
            <a:srgbClr val="A9C9E3"/>
          </a:solidFill>
        </p:spPr>
        <p:txBody>
          <a:bodyPr lIns="0" tIns="0" rIns="0" bIns="0" anchor="ctr"/>
          <a:lstStyle/>
          <a:p>
            <a:pPr marL="119063" eaLnBrk="0" hangingPunct="0">
              <a:spcBef>
                <a:spcPct val="20000"/>
              </a:spcBef>
            </a:pPr>
            <a:r>
              <a:rPr lang="en-GB" sz="900" b="1">
                <a:solidFill>
                  <a:srgbClr val="FFFFFF"/>
                </a:solidFill>
              </a:rPr>
              <a:t>Легкое затемнение </a:t>
            </a:r>
            <a:r>
              <a:rPr lang="en-GB" sz="900">
                <a:solidFill>
                  <a:srgbClr val="FFFFFF"/>
                </a:solidFill>
              </a:rPr>
              <a:t>(изнутри помещения)</a:t>
            </a:r>
          </a:p>
        </p:txBody>
      </p:sp>
      <p:sp>
        <p:nvSpPr>
          <p:cNvPr id="30724" name="object 11"/>
          <p:cNvSpPr>
            <a:spLocks/>
          </p:cNvSpPr>
          <p:nvPr/>
        </p:nvSpPr>
        <p:spPr bwMode="auto">
          <a:xfrm>
            <a:off x="6213475" y="4781550"/>
            <a:ext cx="25288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6002" y="0"/>
              </a:cxn>
            </a:cxnLst>
            <a:rect l="0" t="0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noFill/>
          <a:ln w="107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725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4819650"/>
            <a:ext cx="647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539750" y="1952625"/>
            <a:ext cx="4032250" cy="271463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marL="11113" eaLnBrk="0" hangingPunct="0">
              <a:lnSpc>
                <a:spcPts val="1450"/>
              </a:lnSpc>
              <a:spcBef>
                <a:spcPct val="20000"/>
              </a:spcBef>
            </a:pPr>
            <a:r>
              <a:rPr lang="en-GB" sz="1200">
                <a:solidFill>
                  <a:srgbClr val="231F20"/>
                </a:solidFill>
              </a:rPr>
              <a:t>Создает уютную атмосферу в помещении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486400" y="4437063"/>
            <a:ext cx="3260725" cy="360362"/>
          </a:xfrm>
          <a:prstGeom prst="rect">
            <a:avLst/>
          </a:prstGeom>
          <a:solidFill>
            <a:srgbClr val="C4C4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00" tIns="72000" rIns="72000" bIns="72000" anchor="ctr"/>
          <a:lstStyle/>
          <a:p>
            <a:pPr marL="11113" eaLnBrk="0" hangingPunct="0">
              <a:spcBef>
                <a:spcPct val="20000"/>
              </a:spcBef>
            </a:pPr>
            <a:r>
              <a:rPr lang="en-GB" sz="800">
                <a:solidFill>
                  <a:srgbClr val="FFFFFF"/>
                </a:solidFill>
              </a:rPr>
              <a:t>Ручное управление, FHB</a:t>
            </a:r>
            <a:endParaRPr lang="en-GB" sz="80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39750" y="5518150"/>
          <a:ext cx="4521200" cy="1127125"/>
        </p:xfrm>
        <a:graphic>
          <a:graphicData uri="http://schemas.openxmlformats.org/drawingml/2006/table">
            <a:tbl>
              <a:tblPr/>
              <a:tblGrid>
                <a:gridCol w="4521200"/>
              </a:tblGrid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Рекомендуется устанавливать в комплекте со шторой-плиссе: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2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</a:rPr>
                        <a:t>Маркизет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D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</a:rPr>
                        <a:t>Рольставни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D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Москитная сетка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D"/>
                    </a:solidFill>
                  </a:tcPr>
                </a:tc>
              </a:tr>
            </a:tbl>
          </a:graphicData>
        </a:graphic>
      </p:graphicFrame>
      <p:grpSp>
        <p:nvGrpSpPr>
          <p:cNvPr id="30740" name="Group 28"/>
          <p:cNvGrpSpPr>
            <a:grpSpLocks/>
          </p:cNvGrpSpPr>
          <p:nvPr/>
        </p:nvGrpSpPr>
        <p:grpSpPr bwMode="auto">
          <a:xfrm>
            <a:off x="539750" y="2252663"/>
            <a:ext cx="4513263" cy="2354262"/>
            <a:chOff x="562252" y="2160471"/>
            <a:chExt cx="4016150" cy="2354956"/>
          </a:xfrm>
        </p:grpSpPr>
        <p:sp>
          <p:nvSpPr>
            <p:cNvPr id="30" name="object 8"/>
            <p:cNvSpPr txBox="1"/>
            <p:nvPr/>
          </p:nvSpPr>
          <p:spPr>
            <a:xfrm>
              <a:off x="562252" y="2160471"/>
              <a:ext cx="4016150" cy="298538"/>
            </a:xfrm>
            <a:prstGeom prst="rect">
              <a:avLst/>
            </a:prstGeom>
            <a:solidFill>
              <a:srgbClr val="C4C4C2"/>
            </a:solidFill>
          </p:spPr>
          <p:txBody>
            <a:bodyPr lIns="72000" tIns="72000" rIns="72000" bIns="72000" anchor="ctr">
              <a:spAutoFit/>
            </a:bodyPr>
            <a:lstStyle/>
            <a:p>
              <a:pPr marL="11113" eaLnBrk="0" hangingPunct="0">
                <a:spcBef>
                  <a:spcPct val="20000"/>
                </a:spcBef>
              </a:pPr>
              <a:r>
                <a:rPr lang="en-GB" sz="1000" b="1">
                  <a:solidFill>
                    <a:srgbClr val="FFFFFF"/>
                  </a:solidFill>
                </a:rPr>
                <a:t>Ключевые преимущества и аргументы для продажи:</a:t>
              </a:r>
              <a:endParaRPr lang="en-GB" sz="1000"/>
            </a:p>
          </p:txBody>
        </p:sp>
        <p:sp>
          <p:nvSpPr>
            <p:cNvPr id="31" name="object 8"/>
            <p:cNvSpPr txBox="1"/>
            <p:nvPr/>
          </p:nvSpPr>
          <p:spPr>
            <a:xfrm>
              <a:off x="562252" y="2500296"/>
              <a:ext cx="4016150" cy="2015131"/>
            </a:xfrm>
            <a:prstGeom prst="rect">
              <a:avLst/>
            </a:prstGeom>
            <a:solidFill>
              <a:srgbClr val="EFEFED"/>
            </a:solidFill>
          </p:spPr>
          <p:txBody>
            <a:bodyPr lIns="72000" tIns="72000" rIns="72000" bIns="216000">
              <a:spAutoFit/>
            </a:bodyPr>
            <a:lstStyle/>
            <a:p>
              <a:pPr marL="149225" indent="-138113" eaLnBrk="0" hangingPunct="0">
                <a:lnSpc>
                  <a:spcPct val="150000"/>
                </a:lnSpc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Элегантная и красивая штора с эффектом легкого затемнения</a:t>
              </a:r>
            </a:p>
            <a:p>
              <a:pPr marL="149225" indent="-138113" eaLnBrk="0" hangingPunct="0">
                <a:spcBef>
                  <a:spcPct val="200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Смена положения в одно касание, фиксируется в любом месте на поверхности окна </a:t>
              </a:r>
            </a:p>
            <a:p>
              <a:pPr marL="149225" indent="-138113" eaLnBrk="0" hangingPunct="0"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Технология тонкого профиля</a:t>
              </a:r>
            </a:p>
            <a:p>
              <a:pPr marL="149225" indent="-138113" eaLnBrk="0" hangingPunct="0"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Без видимых шнуров</a:t>
              </a:r>
            </a:p>
            <a:p>
              <a:pPr marL="149225" indent="-138113" eaLnBrk="0" hangingPunct="0"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Легко мыть</a:t>
              </a:r>
            </a:p>
            <a:p>
              <a:pPr marL="149225" indent="-138113" eaLnBrk="0" hangingPunct="0"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Ткани можно менять – продаются отдельно</a:t>
              </a:r>
            </a:p>
            <a:p>
              <a:pPr marL="149225" indent="-138113" eaLnBrk="0" hangingPunct="0">
                <a:spcBef>
                  <a:spcPts val="600"/>
                </a:spcBef>
                <a:buClr>
                  <a:srgbClr val="231F20"/>
                </a:buClr>
                <a:buFont typeface="Verdana" pitchFamily="34" charset="0"/>
                <a:buChar char="•"/>
                <a:tabLst>
                  <a:tab pos="149225" algn="l"/>
                </a:tabLst>
              </a:pPr>
              <a:r>
                <a:rPr lang="en-GB" sz="1000">
                  <a:solidFill>
                    <a:srgbClr val="231F20"/>
                  </a:solidFill>
                </a:rPr>
                <a:t>20 современных тканей</a:t>
              </a:r>
            </a:p>
          </p:txBody>
        </p:sp>
      </p:grpSp>
      <p:grpSp>
        <p:nvGrpSpPr>
          <p:cNvPr id="30741" name="Group 19"/>
          <p:cNvGrpSpPr>
            <a:grpSpLocks/>
          </p:cNvGrpSpPr>
          <p:nvPr/>
        </p:nvGrpSpPr>
        <p:grpSpPr bwMode="auto">
          <a:xfrm>
            <a:off x="8126413" y="6011863"/>
            <a:ext cx="577850" cy="328612"/>
            <a:chOff x="5405590" y="5910431"/>
            <a:chExt cx="900292" cy="512022"/>
          </a:xfrm>
        </p:grpSpPr>
        <p:pic>
          <p:nvPicPr>
            <p:cNvPr id="30746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5590" y="6093296"/>
              <a:ext cx="408398" cy="32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Picture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0152" y="5910431"/>
              <a:ext cx="365730" cy="51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2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1650" y="4516438"/>
            <a:ext cx="1825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243138"/>
            <a:ext cx="159226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1688" y="2243138"/>
            <a:ext cx="15922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Oval 18"/>
          <p:cNvSpPr>
            <a:spLocks noChangeArrowheads="1"/>
          </p:cNvSpPr>
          <p:nvPr/>
        </p:nvSpPr>
        <p:spPr bwMode="auto">
          <a:xfrm>
            <a:off x="6645275" y="4975225"/>
            <a:ext cx="1439863" cy="13652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ru-RU" sz="1400" b="1">
                <a:solidFill>
                  <a:schemeClr val="bg1"/>
                </a:solidFill>
              </a:rPr>
              <a:t>от 7100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20663" y="-57150"/>
            <a:ext cx="7032625" cy="935038"/>
          </a:xfrm>
        </p:spPr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ru-RU" b="1" smtClean="0"/>
              <a:t>Новая римская штора </a:t>
            </a:r>
            <a:r>
              <a:rPr lang="en-US" b="1" smtClean="0"/>
              <a:t>FHB</a:t>
            </a:r>
            <a:endParaRPr lang="en-GB" smtClean="0"/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20113" y="6559550"/>
            <a:ext cx="298450" cy="234950"/>
          </a:xfrm>
          <a:noFill/>
        </p:spPr>
        <p:txBody>
          <a:bodyPr/>
          <a:lstStyle/>
          <a:p>
            <a:fld id="{D3284045-638A-491C-B709-033705B40A71}" type="slidenum">
              <a:rPr lang="en-GB"/>
              <a:pPr/>
              <a:t>9</a:t>
            </a:fld>
            <a:endParaRPr lang="en-GB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42888" y="1773238"/>
          <a:ext cx="1177925" cy="1139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10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</a:t>
                      </a:r>
                      <a:endParaRPr lang="ru-RU" sz="1400" dirty="0"/>
                    </a:p>
                  </a:txBody>
                  <a:tcPr/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6500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85" name="TextBox 4"/>
          <p:cNvSpPr txBox="1">
            <a:spLocks noChangeArrowheads="1"/>
          </p:cNvSpPr>
          <p:nvPr/>
        </p:nvSpPr>
        <p:spPr bwMode="auto">
          <a:xfrm>
            <a:off x="220663" y="958850"/>
            <a:ext cx="904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4 расцветки «Стандарт», 14 расцветок «Дизайн», </a:t>
            </a:r>
          </a:p>
          <a:p>
            <a:pPr eaLnBrk="0" hangingPunct="0">
              <a:spcBef>
                <a:spcPct val="20000"/>
              </a:spcBef>
            </a:pPr>
            <a:r>
              <a:rPr lang="ru-RU"/>
              <a:t>6 расцветок коллекции </a:t>
            </a:r>
            <a:r>
              <a:rPr lang="en-US"/>
              <a:t>Scholten &amp; Baijings</a:t>
            </a:r>
            <a:r>
              <a:rPr lang="ru-RU"/>
              <a:t>*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476375" y="1773238"/>
          <a:ext cx="1150938" cy="3790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8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Дизайн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6509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6516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9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6519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24" name="TextBox 6"/>
          <p:cNvSpPr txBox="1">
            <a:spLocks noChangeArrowheads="1"/>
          </p:cNvSpPr>
          <p:nvPr/>
        </p:nvSpPr>
        <p:spPr bwMode="auto">
          <a:xfrm>
            <a:off x="249238" y="6608763"/>
            <a:ext cx="8569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Важно! На</a:t>
            </a:r>
            <a:r>
              <a:rPr lang="en-US" sz="1200" i="1"/>
              <a:t> </a:t>
            </a:r>
            <a:r>
              <a:rPr lang="ru-RU" sz="1200" i="1"/>
              <a:t>окна </a:t>
            </a:r>
            <a:r>
              <a:rPr lang="en-US" sz="1200" i="1"/>
              <a:t>V22</a:t>
            </a:r>
            <a:r>
              <a:rPr lang="ru-RU" sz="1200" i="1"/>
              <a:t> с буквой «К» в коде всегда нужно заказывать шторы с «К» в коде!</a:t>
            </a:r>
            <a:r>
              <a:rPr lang="en-US" sz="1200" i="1"/>
              <a:t> </a:t>
            </a:r>
            <a:r>
              <a:rPr lang="ru-RU" sz="1200" i="1"/>
              <a:t>  </a:t>
            </a:r>
          </a:p>
        </p:txBody>
      </p:sp>
      <p:pic>
        <p:nvPicPr>
          <p:cNvPr id="3282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2284413"/>
            <a:ext cx="39243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223838" y="3429000"/>
          <a:ext cx="1152525" cy="2151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</a:tblGrid>
              <a:tr h="2364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Scholten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Baijings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Calibri" panose="020F0502020204030204" pitchFamily="34" charset="0"/>
                        </a:rPr>
                        <a:t>6524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648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844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350" y="1047750"/>
            <a:ext cx="22082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45" name="TextBox 11"/>
          <p:cNvSpPr txBox="1">
            <a:spLocks noChangeArrowheads="1"/>
          </p:cNvSpPr>
          <p:nvPr/>
        </p:nvSpPr>
        <p:spPr bwMode="auto">
          <a:xfrm>
            <a:off x="2700338" y="1797050"/>
            <a:ext cx="330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b="1" i="1"/>
              <a:t>Ткани на римских шторах сменные, их можно купить отдельно (</a:t>
            </a:r>
            <a:r>
              <a:rPr lang="en-US" sz="1200" b="1" i="1"/>
              <a:t>ZHB)</a:t>
            </a:r>
            <a:r>
              <a:rPr lang="ru-RU" sz="1200" b="1" i="1"/>
              <a:t>!</a:t>
            </a:r>
          </a:p>
        </p:txBody>
      </p:sp>
      <p:sp>
        <p:nvSpPr>
          <p:cNvPr id="32846" name="Rectangle 12"/>
          <p:cNvSpPr>
            <a:spLocks noChangeArrowheads="1"/>
          </p:cNvSpPr>
          <p:nvPr/>
        </p:nvSpPr>
        <p:spPr bwMode="auto">
          <a:xfrm>
            <a:off x="6540500" y="3289300"/>
            <a:ext cx="23558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000" i="1"/>
              <a:t>Интересные орнаменты и необычная фактура тканей делают новую коллекцию VELUX изысканной и оригинальной. </a:t>
            </a:r>
          </a:p>
          <a:p>
            <a:pPr eaLnBrk="0" hangingPunct="0">
              <a:spcBef>
                <a:spcPct val="20000"/>
              </a:spcBef>
            </a:pPr>
            <a:endParaRPr lang="ru-RU" sz="1000" i="1"/>
          </a:p>
          <a:p>
            <a:pPr eaLnBrk="0" hangingPunct="0">
              <a:spcBef>
                <a:spcPct val="20000"/>
              </a:spcBef>
            </a:pPr>
            <a:r>
              <a:rPr lang="ru-RU" sz="1000" i="1"/>
              <a:t>С новыми римскими шторами декорировать помещение просто, как никогда! </a:t>
            </a:r>
          </a:p>
          <a:p>
            <a:pPr eaLnBrk="0" hangingPunct="0">
              <a:spcBef>
                <a:spcPct val="20000"/>
              </a:spcBef>
            </a:pPr>
            <a:endParaRPr lang="ru-RU" sz="1000" i="1"/>
          </a:p>
          <a:p>
            <a:pPr eaLnBrk="0" hangingPunct="0">
              <a:spcBef>
                <a:spcPct val="20000"/>
              </a:spcBef>
            </a:pPr>
            <a:r>
              <a:rPr lang="ru-RU" sz="1000" i="1"/>
              <a:t>Новая коллекция римских штор VELUX создана в сотрудничестве с европейским агентством Trend Union, которое является лидером в прогнозировании модных тенденций. Конструкция штор разработана таким образом, что ткань может быть легко заменена в считанные минуты.</a:t>
            </a:r>
          </a:p>
        </p:txBody>
      </p:sp>
      <p:sp>
        <p:nvSpPr>
          <p:cNvPr id="32847" name="Rectangle 8"/>
          <p:cNvSpPr>
            <a:spLocks noChangeArrowheads="1"/>
          </p:cNvSpPr>
          <p:nvPr/>
        </p:nvSpPr>
        <p:spPr bwMode="auto">
          <a:xfrm>
            <a:off x="150813" y="61499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200" i="1"/>
              <a:t>*Шолтен и Байингс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VELUX 4-3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1 VELUX 4-3" id="{64AAAEDF-5902-496E-AB1F-B5DAF41D96B3}" vid="{0DCDF2E2-6534-4ACA-AB2C-924BBBF294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792</Words>
  <Application>Microsoft Office PowerPoint</Application>
  <PresentationFormat>Экран (4:3)</PresentationFormat>
  <Paragraphs>298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Verdana</vt:lpstr>
      <vt:lpstr>Arial</vt:lpstr>
      <vt:lpstr>Calibri</vt:lpstr>
      <vt:lpstr>VELUX 4-3</vt:lpstr>
      <vt:lpstr>VELUX 4-3</vt:lpstr>
      <vt:lpstr>VELUX 4-3</vt:lpstr>
      <vt:lpstr>VELUX 4-3</vt:lpstr>
      <vt:lpstr>VELUX 4-3</vt:lpstr>
      <vt:lpstr>VELUX 4-3</vt:lpstr>
      <vt:lpstr>VELUX 4-3</vt:lpstr>
      <vt:lpstr>VELUX 4-3</vt:lpstr>
      <vt:lpstr>VELUX 4-3</vt:lpstr>
      <vt:lpstr>VELUX 4-3</vt:lpstr>
      <vt:lpstr>VELUX 4-3</vt:lpstr>
      <vt:lpstr>Рулонные шторы RFL</vt:lpstr>
      <vt:lpstr>Рулонные шторы RHL</vt:lpstr>
      <vt:lpstr>Затемняющая штора «Сиеста» DKL</vt:lpstr>
      <vt:lpstr>Затемняющая штора «Дуо» DFD</vt:lpstr>
      <vt:lpstr>Теплосберегающие шторы FHC</vt:lpstr>
      <vt:lpstr>Жалюзи PAL</vt:lpstr>
      <vt:lpstr>Шторы плиссе FHL</vt:lpstr>
      <vt:lpstr> Новая римская штора FHB</vt:lpstr>
      <vt:lpstr> Новая римская штора FHB</vt:lpstr>
      <vt:lpstr>Сменные ткани для римских штор ZHB</vt:lpstr>
      <vt:lpstr>Коллекция тканей для римской шторы Scholten &amp; Baijings*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Рулонные шторы RFL</dc:title>
  <dc:creator/>
  <cp:lastModifiedBy/>
  <cp:revision>2</cp:revision>
  <dcterms:created xsi:type="dcterms:W3CDTF">2015-02-18T08:57:26Z</dcterms:created>
  <dcterms:modified xsi:type="dcterms:W3CDTF">2017-01-27T10:30:06Z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